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ial" charset="1" panose="020B0502020202020204"/>
      <p:regular r:id="rId10"/>
    </p:embeddedFont>
    <p:embeddedFont>
      <p:font typeface="Arial Bold" charset="1" panose="020B0802020202020204"/>
      <p:regular r:id="rId11"/>
    </p:embeddedFont>
    <p:embeddedFont>
      <p:font typeface="Arial Italics" charset="1" panose="020B0502020202090204"/>
      <p:regular r:id="rId12"/>
    </p:embeddedFont>
    <p:embeddedFont>
      <p:font typeface="Arial Bold Italics" charset="1" panose="020B080202020209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2.png" Type="http://schemas.openxmlformats.org/officeDocument/2006/relationships/image"/><Relationship Id="rId4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131593" y="236776"/>
            <a:ext cx="10642196" cy="9458252"/>
          </a:xfrm>
          <a:custGeom>
            <a:avLst/>
            <a:gdLst/>
            <a:ahLst/>
            <a:cxnLst/>
            <a:rect r="r" b="b" t="t" l="l"/>
            <a:pathLst>
              <a:path h="9458252" w="10642196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54949" y="-234980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1757175" y="479504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724421"/>
            <a:ext cx="18288000" cy="485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972"/>
              </a:lnSpc>
              <a:spcBef>
                <a:spcPct val="0"/>
              </a:spcBef>
            </a:pPr>
            <a:r>
              <a:rPr lang="en-US" sz="11972" spc="502" u="sng">
                <a:solidFill>
                  <a:srgbClr val="000000"/>
                </a:solidFill>
                <a:latin typeface="Arial Bold"/>
              </a:rPr>
              <a:t>PILLARS OF EXEMPLARY PATIENT SERVICE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723566" y="5310324"/>
            <a:ext cx="9320153" cy="4976676"/>
          </a:xfrm>
          <a:custGeom>
            <a:avLst/>
            <a:gdLst/>
            <a:ahLst/>
            <a:cxnLst/>
            <a:rect r="r" b="b" t="t" l="l"/>
            <a:pathLst>
              <a:path h="4976676" w="9320153">
                <a:moveTo>
                  <a:pt x="0" y="0"/>
                </a:moveTo>
                <a:lnTo>
                  <a:pt x="9320152" y="0"/>
                </a:lnTo>
                <a:lnTo>
                  <a:pt x="9320152" y="4976676"/>
                </a:lnTo>
                <a:lnTo>
                  <a:pt x="0" y="4976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25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131593" y="236776"/>
            <a:ext cx="10642196" cy="9458252"/>
          </a:xfrm>
          <a:custGeom>
            <a:avLst/>
            <a:gdLst/>
            <a:ahLst/>
            <a:cxnLst/>
            <a:rect r="r" b="b" t="t" l="l"/>
            <a:pathLst>
              <a:path h="9458252" w="10642196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54949" y="-234980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1757175" y="4795044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699007"/>
            <a:ext cx="18288000" cy="9269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72"/>
              </a:lnSpc>
              <a:spcBef>
                <a:spcPct val="0"/>
              </a:spcBef>
            </a:pPr>
            <a:r>
              <a:rPr lang="en-US" sz="10172" spc="427">
                <a:solidFill>
                  <a:srgbClr val="000000"/>
                </a:solidFill>
                <a:latin typeface="Arial Bold"/>
              </a:rPr>
              <a:t>RESPECTFUL TREATMENT OF PATIENTS, AS HUMANS NOT NUMBERS, WITH NO JUDGEMENTS, ASSUMPTIONS, OR IMPOSITION OF OPINIONS OR LABELS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119920">
            <a:off x="-544079" y="-517716"/>
            <a:ext cx="2752029" cy="2942036"/>
          </a:xfrm>
          <a:custGeom>
            <a:avLst/>
            <a:gdLst/>
            <a:ahLst/>
            <a:cxnLst/>
            <a:rect r="r" b="b" t="t" l="l"/>
            <a:pathLst>
              <a:path h="2942036" w="2752029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026347"/>
            <a:ext cx="18288000" cy="723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2"/>
              </a:lnSpc>
              <a:spcBef>
                <a:spcPct val="0"/>
              </a:spcBef>
            </a:pPr>
            <a:r>
              <a:rPr lang="en-US" sz="10972" spc="460">
                <a:solidFill>
                  <a:srgbClr val="000000"/>
                </a:solidFill>
                <a:latin typeface="Arial Bold"/>
              </a:rPr>
              <a:t>CONSISTENT MAINTENANCE OF SERVICE STANDARDS, STRIVING TO IMPROVE AND SUSTAIN THEM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698">
            <a:off x="5629685" y="1238706"/>
            <a:ext cx="7028629" cy="7809588"/>
          </a:xfrm>
          <a:custGeom>
            <a:avLst/>
            <a:gdLst/>
            <a:ahLst/>
            <a:cxnLst/>
            <a:rect r="r" b="b" t="t" l="l"/>
            <a:pathLst>
              <a:path h="7809588" w="7028629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793">
            <a:off x="8615597" y="1639422"/>
            <a:ext cx="3107580" cy="2594830"/>
          </a:xfrm>
          <a:custGeom>
            <a:avLst/>
            <a:gdLst/>
            <a:ahLst/>
            <a:cxnLst/>
            <a:rect r="r" b="b" t="t" l="l"/>
            <a:pathLst>
              <a:path h="2594830" w="310758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6731391" y="6123894"/>
            <a:ext cx="2821665" cy="2356090"/>
          </a:xfrm>
          <a:custGeom>
            <a:avLst/>
            <a:gdLst/>
            <a:ahLst/>
            <a:cxnLst/>
            <a:rect r="r" b="b" t="t" l="l"/>
            <a:pathLst>
              <a:path h="2356090" w="2821665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73650" y="647688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19247" y="-150800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320887"/>
            <a:ext cx="18288000" cy="940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DEMONSTRATING EMPATHY, COMPASSIONATE CARE AND A GENUINE WILLINGNESS TO HELP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91994" y="-2581346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743832" y="7023908"/>
            <a:ext cx="4130153" cy="5059207"/>
          </a:xfrm>
          <a:custGeom>
            <a:avLst/>
            <a:gdLst/>
            <a:ahLst/>
            <a:cxnLst/>
            <a:rect r="r" b="b" t="t" l="l"/>
            <a:pathLst>
              <a:path h="5059207" w="4130153">
                <a:moveTo>
                  <a:pt x="0" y="0"/>
                </a:moveTo>
                <a:lnTo>
                  <a:pt x="4130153" y="0"/>
                </a:lnTo>
                <a:lnTo>
                  <a:pt x="4130153" y="5059207"/>
                </a:lnTo>
                <a:lnTo>
                  <a:pt x="0" y="5059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645527">
            <a:off x="15615307" y="-1352751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304412">
            <a:off x="-489401" y="7036197"/>
            <a:ext cx="3621292" cy="4762902"/>
          </a:xfrm>
          <a:custGeom>
            <a:avLst/>
            <a:gdLst/>
            <a:ahLst/>
            <a:cxnLst/>
            <a:rect r="r" b="b" t="t" l="l"/>
            <a:pathLst>
              <a:path h="4762902" w="3621292">
                <a:moveTo>
                  <a:pt x="0" y="0"/>
                </a:moveTo>
                <a:lnTo>
                  <a:pt x="3621292" y="0"/>
                </a:lnTo>
                <a:lnTo>
                  <a:pt x="3621292" y="4762902"/>
                </a:lnTo>
                <a:lnTo>
                  <a:pt x="0" y="4762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85031" y="4223666"/>
            <a:ext cx="8317938" cy="5762083"/>
          </a:xfrm>
          <a:custGeom>
            <a:avLst/>
            <a:gdLst/>
            <a:ahLst/>
            <a:cxnLst/>
            <a:rect r="r" b="b" t="t" l="l"/>
            <a:pathLst>
              <a:path h="5762083" w="8317938">
                <a:moveTo>
                  <a:pt x="0" y="0"/>
                </a:moveTo>
                <a:lnTo>
                  <a:pt x="8317938" y="0"/>
                </a:lnTo>
                <a:lnTo>
                  <a:pt x="8317938" y="5762083"/>
                </a:lnTo>
                <a:lnTo>
                  <a:pt x="0" y="5762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79126" y="2395569"/>
            <a:ext cx="15129749" cy="1828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ACTIVE LISTENING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613935" y="3435030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2" y="0"/>
                </a:lnTo>
                <a:lnTo>
                  <a:pt x="7591882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92138">
            <a:off x="-721992" y="6201530"/>
            <a:ext cx="3501384" cy="4369902"/>
          </a:xfrm>
          <a:custGeom>
            <a:avLst/>
            <a:gdLst/>
            <a:ahLst/>
            <a:cxnLst/>
            <a:rect r="r" b="b" t="t" l="l"/>
            <a:pathLst>
              <a:path h="4369902" w="3501384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56192" y="-2022514"/>
            <a:ext cx="5125736" cy="5695263"/>
          </a:xfrm>
          <a:custGeom>
            <a:avLst/>
            <a:gdLst/>
            <a:ahLst/>
            <a:cxnLst/>
            <a:rect r="r" b="b" t="t" l="l"/>
            <a:pathLst>
              <a:path h="5695263" w="5125736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1484873"/>
            <a:ext cx="18288000" cy="485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TRANSPARENCY AND OPENNESS IN COMMUNICATION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E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698">
            <a:off x="5629685" y="1238706"/>
            <a:ext cx="7028629" cy="7809588"/>
          </a:xfrm>
          <a:custGeom>
            <a:avLst/>
            <a:gdLst/>
            <a:ahLst/>
            <a:cxnLst/>
            <a:rect r="r" b="b" t="t" l="l"/>
            <a:pathLst>
              <a:path h="7809588" w="7028629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019551" y="9180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685742" y="4238936"/>
            <a:ext cx="4294900" cy="4772111"/>
          </a:xfrm>
          <a:custGeom>
            <a:avLst/>
            <a:gdLst/>
            <a:ahLst/>
            <a:cxnLst/>
            <a:rect r="r" b="b" t="t" l="l"/>
            <a:pathLst>
              <a:path h="4772111" w="4294900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793">
            <a:off x="8615597" y="1639422"/>
            <a:ext cx="3107580" cy="2594830"/>
          </a:xfrm>
          <a:custGeom>
            <a:avLst/>
            <a:gdLst/>
            <a:ahLst/>
            <a:cxnLst/>
            <a:rect r="r" b="b" t="t" l="l"/>
            <a:pathLst>
              <a:path h="2594830" w="310758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6731391" y="6123894"/>
            <a:ext cx="2821665" cy="2356090"/>
          </a:xfrm>
          <a:custGeom>
            <a:avLst/>
            <a:gdLst/>
            <a:ahLst/>
            <a:cxnLst/>
            <a:rect r="r" b="b" t="t" l="l"/>
            <a:pathLst>
              <a:path h="2356090" w="2821665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73650" y="647688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19247" y="-1508003"/>
            <a:ext cx="4210927" cy="5073405"/>
          </a:xfrm>
          <a:custGeom>
            <a:avLst/>
            <a:gdLst/>
            <a:ahLst/>
            <a:cxnLst/>
            <a:rect r="r" b="b" t="t" l="l"/>
            <a:pathLst>
              <a:path h="5073405" w="4210927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654400"/>
            <a:ext cx="18288000" cy="897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2"/>
              </a:lnSpc>
              <a:spcBef>
                <a:spcPct val="0"/>
              </a:spcBef>
            </a:pPr>
            <a:r>
              <a:rPr lang="en-US" sz="11472" spc="481">
                <a:solidFill>
                  <a:srgbClr val="000000"/>
                </a:solidFill>
                <a:latin typeface="Arial Bold"/>
              </a:rPr>
              <a:t>ACCURATE HONEST INFORMATION PROVIDED AT ALL TIMES, PARAPHRASING AND CLARIFICATION OF INFORMATION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4658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81632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9057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0" y="0"/>
                </a:moveTo>
                <a:lnTo>
                  <a:pt x="2672690" y="0"/>
                </a:lnTo>
                <a:lnTo>
                  <a:pt x="2672690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76482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0" y="0"/>
                </a:moveTo>
                <a:lnTo>
                  <a:pt x="2672689" y="0"/>
                </a:lnTo>
                <a:lnTo>
                  <a:pt x="2672689" y="2857218"/>
                </a:lnTo>
                <a:lnTo>
                  <a:pt x="0" y="285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138829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685119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1232544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2672689" y="0"/>
                </a:moveTo>
                <a:lnTo>
                  <a:pt x="0" y="0"/>
                </a:lnTo>
                <a:lnTo>
                  <a:pt x="0" y="2857218"/>
                </a:lnTo>
                <a:lnTo>
                  <a:pt x="2672689" y="2857218"/>
                </a:lnTo>
                <a:lnTo>
                  <a:pt x="267268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779968" y="7993739"/>
            <a:ext cx="2672689" cy="2857218"/>
          </a:xfrm>
          <a:custGeom>
            <a:avLst/>
            <a:gdLst/>
            <a:ahLst/>
            <a:cxnLst/>
            <a:rect r="r" b="b" t="t" l="l"/>
            <a:pathLst>
              <a:path h="2857218" w="2672689">
                <a:moveTo>
                  <a:pt x="2672690" y="0"/>
                </a:moveTo>
                <a:lnTo>
                  <a:pt x="0" y="0"/>
                </a:lnTo>
                <a:lnTo>
                  <a:pt x="0" y="2857218"/>
                </a:lnTo>
                <a:lnTo>
                  <a:pt x="2672690" y="2857218"/>
                </a:lnTo>
                <a:lnTo>
                  <a:pt x="267269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9119920">
            <a:off x="-544079" y="-517716"/>
            <a:ext cx="2752029" cy="2942036"/>
          </a:xfrm>
          <a:custGeom>
            <a:avLst/>
            <a:gdLst/>
            <a:ahLst/>
            <a:cxnLst/>
            <a:rect r="r" b="b" t="t" l="l"/>
            <a:pathLst>
              <a:path h="2942036" w="2752029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0" y="462254"/>
            <a:ext cx="17858114" cy="637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BUILDING RAPPORT THROUGH SMALL TALK AND FINDING COMMON GROUND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93084">
            <a:off x="-343433" y="-2092184"/>
            <a:ext cx="6715726" cy="6936430"/>
          </a:xfrm>
          <a:custGeom>
            <a:avLst/>
            <a:gdLst/>
            <a:ahLst/>
            <a:cxnLst/>
            <a:rect r="r" b="b" t="t" l="l"/>
            <a:pathLst>
              <a:path h="6936430" w="6715726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584770" y="-331591"/>
            <a:ext cx="4486062" cy="5293288"/>
          </a:xfrm>
          <a:custGeom>
            <a:avLst/>
            <a:gdLst/>
            <a:ahLst/>
            <a:cxnLst/>
            <a:rect r="r" b="b" t="t" l="l"/>
            <a:pathLst>
              <a:path h="5293288" w="4486062">
                <a:moveTo>
                  <a:pt x="0" y="0"/>
                </a:moveTo>
                <a:lnTo>
                  <a:pt x="4486061" y="0"/>
                </a:lnTo>
                <a:lnTo>
                  <a:pt x="4486061" y="5293288"/>
                </a:lnTo>
                <a:lnTo>
                  <a:pt x="0" y="5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16179">
            <a:off x="15658628" y="7006715"/>
            <a:ext cx="3201345" cy="4503170"/>
          </a:xfrm>
          <a:custGeom>
            <a:avLst/>
            <a:gdLst/>
            <a:ahLst/>
            <a:cxnLst/>
            <a:rect r="r" b="b" t="t" l="l"/>
            <a:pathLst>
              <a:path h="4503170" w="3201345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55" y="7869213"/>
            <a:ext cx="2785137" cy="2778174"/>
          </a:xfrm>
          <a:custGeom>
            <a:avLst/>
            <a:gdLst/>
            <a:ahLst/>
            <a:cxnLst/>
            <a:rect r="r" b="b" t="t" l="l"/>
            <a:pathLst>
              <a:path h="2778174" w="2785137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3467451"/>
            <a:ext cx="18288000" cy="485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PROVIDING REASSURANCE AT ALL TIMES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583550" y="4253144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79"/>
                </a:lnTo>
                <a:lnTo>
                  <a:pt x="0" y="7841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92138">
            <a:off x="-721992" y="6201530"/>
            <a:ext cx="3501384" cy="4369902"/>
          </a:xfrm>
          <a:custGeom>
            <a:avLst/>
            <a:gdLst/>
            <a:ahLst/>
            <a:cxnLst/>
            <a:rect r="r" b="b" t="t" l="l"/>
            <a:pathLst>
              <a:path h="4369902" w="3501384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678275"/>
            <a:ext cx="18288000" cy="9533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72"/>
              </a:lnSpc>
              <a:spcBef>
                <a:spcPct val="0"/>
              </a:spcBef>
            </a:pPr>
            <a:r>
              <a:rPr lang="en-US" sz="10472" spc="439">
                <a:solidFill>
                  <a:srgbClr val="000000"/>
                </a:solidFill>
                <a:latin typeface="Arial Bold"/>
              </a:rPr>
              <a:t>BEING RESPONSIVE AND OPEN TO PATIENT FEEDBACK, IMPLEMENTING CHANGES CONSISTENTLY AND EFFECTIVELY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379904" y="0"/>
            <a:ext cx="3908096" cy="10287000"/>
            <a:chOff x="0" y="0"/>
            <a:chExt cx="521079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1507" t="0" r="21507" b="0"/>
            <a:stretch>
              <a:fillRect/>
            </a:stretch>
          </p:blipFill>
          <p:spPr>
            <a:xfrm flipH="false" flipV="false">
              <a:off x="0" y="0"/>
              <a:ext cx="5210795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841188" y="-2681722"/>
            <a:ext cx="7591881" cy="7841380"/>
          </a:xfrm>
          <a:custGeom>
            <a:avLst/>
            <a:gdLst/>
            <a:ahLst/>
            <a:cxnLst/>
            <a:rect r="r" b="b" t="t" l="l"/>
            <a:pathLst>
              <a:path h="7841380" w="7591881">
                <a:moveTo>
                  <a:pt x="0" y="0"/>
                </a:moveTo>
                <a:lnTo>
                  <a:pt x="7591881" y="0"/>
                </a:lnTo>
                <a:lnTo>
                  <a:pt x="7591881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9869">
            <a:off x="-1281914" y="-1600921"/>
            <a:ext cx="4019228" cy="4742452"/>
          </a:xfrm>
          <a:custGeom>
            <a:avLst/>
            <a:gdLst/>
            <a:ahLst/>
            <a:cxnLst/>
            <a:rect r="r" b="b" t="t" l="l"/>
            <a:pathLst>
              <a:path h="4742452" w="4019228">
                <a:moveTo>
                  <a:pt x="0" y="0"/>
                </a:moveTo>
                <a:lnTo>
                  <a:pt x="4019228" y="0"/>
                </a:lnTo>
                <a:lnTo>
                  <a:pt x="4019228" y="4742453"/>
                </a:lnTo>
                <a:lnTo>
                  <a:pt x="0" y="474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2358056"/>
            <a:ext cx="14379904" cy="485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72"/>
              </a:lnSpc>
              <a:spcBef>
                <a:spcPct val="0"/>
              </a:spcBef>
            </a:pPr>
            <a:r>
              <a:rPr lang="en-US" sz="11972" spc="502">
                <a:solidFill>
                  <a:srgbClr val="000000"/>
                </a:solidFill>
                <a:latin typeface="Arial Bold"/>
              </a:rPr>
              <a:t>AUTHENTIC YET ASSERTIVE COMMUNICATION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DAFmiVmYa8Q</dc:identifier>
  <dcterms:modified xsi:type="dcterms:W3CDTF">2011-08-01T06:04:30Z</dcterms:modified>
  <cp:revision>1</cp:revision>
  <dc:title>Pillars of Patient Service</dc:title>
</cp:coreProperties>
</file>